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95" autoAdjust="0"/>
  </p:normalViewPr>
  <p:slideViewPr>
    <p:cSldViewPr snapToGrid="0" snapToObjects="1">
      <p:cViewPr varScale="1">
        <p:scale>
          <a:sx n="105" d="100"/>
          <a:sy n="105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4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95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2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6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7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1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79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17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7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rot="19998268">
            <a:off x="6262578" y="-302782"/>
            <a:ext cx="635000" cy="431871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72" name="Image 71" descr="Logo-BioRodDis.jpg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68"/>
          <a:stretch/>
        </p:blipFill>
        <p:spPr>
          <a:xfrm rot="20146219">
            <a:off x="4453194" y="85075"/>
            <a:ext cx="1946246" cy="634363"/>
          </a:xfrm>
          <a:prstGeom prst="rect">
            <a:avLst/>
          </a:prstGeom>
        </p:spPr>
      </p:pic>
      <p:pic>
        <p:nvPicPr>
          <p:cNvPr id="70" name="Image 69" descr="ForetCamion.jpg"/>
          <p:cNvPicPr>
            <a:picLocks noChangeAspect="1"/>
          </p:cNvPicPr>
          <p:nvPr/>
        </p:nvPicPr>
        <p:blipFill rotWithShape="1"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08"/>
          <a:stretch/>
        </p:blipFill>
        <p:spPr>
          <a:xfrm>
            <a:off x="4620380" y="-43895"/>
            <a:ext cx="4615030" cy="6905625"/>
          </a:xfrm>
          <a:prstGeom prst="rect">
            <a:avLst/>
          </a:prstGeom>
        </p:spPr>
      </p:pic>
      <p:cxnSp>
        <p:nvCxnSpPr>
          <p:cNvPr id="83" name="Connecteur droit 82"/>
          <p:cNvCxnSpPr/>
          <p:nvPr/>
        </p:nvCxnSpPr>
        <p:spPr>
          <a:xfrm flipV="1">
            <a:off x="4615030" y="-328682"/>
            <a:ext cx="1584384" cy="70392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4663203" y="-148668"/>
            <a:ext cx="2577610" cy="127081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Image 70" descr="BiodivERsA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99" y="6437443"/>
            <a:ext cx="1282482" cy="367645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6032727" y="6556662"/>
            <a:ext cx="307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+mj-lt"/>
              </a:rPr>
              <a:t>https</a:t>
            </a:r>
            <a:r>
              <a:rPr lang="fr-FR" sz="1200" dirty="0">
                <a:latin typeface="+mj-lt"/>
              </a:rPr>
              <a:t>://</a:t>
            </a:r>
            <a:r>
              <a:rPr lang="fr-FR" sz="1200" dirty="0" err="1">
                <a:latin typeface="+mj-lt"/>
              </a:rPr>
              <a:t>www.inrae.fr</a:t>
            </a:r>
            <a:r>
              <a:rPr lang="fr-FR" sz="1200" dirty="0">
                <a:latin typeface="+mj-lt"/>
              </a:rPr>
              <a:t>/</a:t>
            </a:r>
            <a:r>
              <a:rPr lang="fr-FR" sz="1200" dirty="0" err="1">
                <a:latin typeface="+mj-lt"/>
              </a:rPr>
              <a:t>biodiversa-</a:t>
            </a:r>
            <a:r>
              <a:rPr lang="fr-FR" sz="1200" dirty="0" err="1" smtClean="0">
                <a:latin typeface="+mj-lt"/>
              </a:rPr>
              <a:t>bioroddis</a:t>
            </a:r>
            <a:endParaRPr lang="fr-FR" sz="1200" dirty="0">
              <a:latin typeface="+mj-lt"/>
            </a:endParaRPr>
          </a:p>
        </p:txBody>
      </p:sp>
      <p:pic>
        <p:nvPicPr>
          <p:cNvPr id="87" name="Image 86" descr="LogoFor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27" y="2359527"/>
            <a:ext cx="440748" cy="440748"/>
          </a:xfrm>
          <a:prstGeom prst="rect">
            <a:avLst/>
          </a:prstGeom>
        </p:spPr>
      </p:pic>
      <p:pic>
        <p:nvPicPr>
          <p:cNvPr id="89" name="Image 88" descr="micro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73" y="1902793"/>
            <a:ext cx="461702" cy="44008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3404" r="81611">
                        <a14:foregroundMark x1="67173" y1="35294" x2="67173" y2="35294"/>
                        <a14:foregroundMark x1="38298" y1="20588" x2="38298" y2="20588"/>
                        <a14:foregroundMark x1="32523" y1="37255" x2="32523" y2="37255"/>
                      </a14:backgroundRemoval>
                    </a14:imgEffect>
                  </a14:imgLayer>
                </a14:imgProps>
              </a:ext>
            </a:extLst>
          </a:blip>
          <a:srcRect l="27761" r="25531"/>
          <a:stretch/>
        </p:blipFill>
        <p:spPr>
          <a:xfrm>
            <a:off x="4781280" y="2862538"/>
            <a:ext cx="410995" cy="409212"/>
          </a:xfrm>
          <a:prstGeom prst="rect">
            <a:avLst/>
          </a:prstGeom>
        </p:spPr>
      </p:pic>
      <p:pic>
        <p:nvPicPr>
          <p:cNvPr id="50" name="Image 49" descr="QRcode-users-LT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52" y="4591866"/>
            <a:ext cx="947691" cy="122852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 rot="19998268">
            <a:off x="1642198" y="-255155"/>
            <a:ext cx="635000" cy="431871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52" name="Image 51" descr="Logo-BioRodDis.jpg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68"/>
          <a:stretch/>
        </p:blipFill>
        <p:spPr>
          <a:xfrm rot="20146219">
            <a:off x="-167186" y="132702"/>
            <a:ext cx="1946246" cy="634363"/>
          </a:xfrm>
          <a:prstGeom prst="rect">
            <a:avLst/>
          </a:prstGeom>
        </p:spPr>
      </p:pic>
      <p:pic>
        <p:nvPicPr>
          <p:cNvPr id="53" name="Image 52" descr="ForetCamion.jpg"/>
          <p:cNvPicPr>
            <a:picLocks noChangeAspect="1"/>
          </p:cNvPicPr>
          <p:nvPr/>
        </p:nvPicPr>
        <p:blipFill rotWithShape="1"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08"/>
          <a:stretch/>
        </p:blipFill>
        <p:spPr>
          <a:xfrm>
            <a:off x="25400" y="16432"/>
            <a:ext cx="4615030" cy="6905625"/>
          </a:xfrm>
          <a:prstGeom prst="rect">
            <a:avLst/>
          </a:prstGeom>
        </p:spPr>
      </p:pic>
      <p:cxnSp>
        <p:nvCxnSpPr>
          <p:cNvPr id="54" name="Connecteur droit 53"/>
          <p:cNvCxnSpPr/>
          <p:nvPr/>
        </p:nvCxnSpPr>
        <p:spPr>
          <a:xfrm flipV="1">
            <a:off x="-5350" y="-281055"/>
            <a:ext cx="1584384" cy="70392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2823" y="-101041"/>
            <a:ext cx="2577610" cy="127081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Image 57" descr="BiodivERsA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" y="6440871"/>
            <a:ext cx="1282482" cy="367645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1536705" y="6556662"/>
            <a:ext cx="307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+mj-lt"/>
              </a:rPr>
              <a:t>https</a:t>
            </a:r>
            <a:r>
              <a:rPr lang="fr-FR" sz="1200" dirty="0">
                <a:latin typeface="+mj-lt"/>
              </a:rPr>
              <a:t>://</a:t>
            </a:r>
            <a:r>
              <a:rPr lang="fr-FR" sz="1200" dirty="0" err="1">
                <a:latin typeface="+mj-lt"/>
              </a:rPr>
              <a:t>www.inrae.fr</a:t>
            </a:r>
            <a:r>
              <a:rPr lang="fr-FR" sz="1200" dirty="0">
                <a:latin typeface="+mj-lt"/>
              </a:rPr>
              <a:t>/</a:t>
            </a:r>
            <a:r>
              <a:rPr lang="fr-FR" sz="1200" dirty="0" err="1">
                <a:latin typeface="+mj-lt"/>
              </a:rPr>
              <a:t>biodiversa-</a:t>
            </a:r>
            <a:r>
              <a:rPr lang="fr-FR" sz="1200" dirty="0" err="1" smtClean="0">
                <a:latin typeface="+mj-lt"/>
              </a:rPr>
              <a:t>bioroddis</a:t>
            </a:r>
            <a:endParaRPr lang="fr-FR" sz="1200" dirty="0">
              <a:latin typeface="+mj-lt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536705" y="61898"/>
            <a:ext cx="309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2F922A"/>
                </a:solidFill>
                <a:latin typeface="+mj-lt"/>
                <a:cs typeface="Bradley Hand Bold"/>
              </a:rPr>
              <a:t>Contribute</a:t>
            </a:r>
            <a:r>
              <a:rPr lang="fr-FR" sz="1600" b="1" dirty="0">
                <a:solidFill>
                  <a:srgbClr val="2F922A"/>
                </a:solidFill>
                <a:latin typeface="+mj-lt"/>
                <a:cs typeface="Bradley Hand Bold"/>
              </a:rPr>
              <a:t> to</a:t>
            </a:r>
          </a:p>
          <a:p>
            <a:pPr algn="ctr"/>
            <a:r>
              <a:rPr lang="fr-FR" sz="1600" b="1" dirty="0" err="1">
                <a:solidFill>
                  <a:srgbClr val="2F922A"/>
                </a:solidFill>
                <a:latin typeface="+mj-lt"/>
                <a:cs typeface="Bradley Hand Bold"/>
              </a:rPr>
              <a:t>our</a:t>
            </a:r>
            <a:r>
              <a:rPr lang="fr-FR" sz="1600" b="1" dirty="0">
                <a:solidFill>
                  <a:srgbClr val="2F922A"/>
                </a:solidFill>
                <a:latin typeface="+mj-lt"/>
                <a:cs typeface="Bradley Hand Bold"/>
              </a:rPr>
              <a:t> </a:t>
            </a:r>
            <a:r>
              <a:rPr lang="fr-FR" sz="1600" b="1" dirty="0" err="1">
                <a:solidFill>
                  <a:srgbClr val="2F922A"/>
                </a:solidFill>
                <a:latin typeface="+mj-lt"/>
                <a:cs typeface="Bradley Hand Bold"/>
              </a:rPr>
              <a:t>research</a:t>
            </a:r>
            <a:r>
              <a:rPr lang="fr-FR" sz="1600" b="1" dirty="0">
                <a:solidFill>
                  <a:srgbClr val="2F922A"/>
                </a:solidFill>
                <a:latin typeface="+mj-lt"/>
                <a:cs typeface="Bradley Hand Bold"/>
              </a:rPr>
              <a:t> </a:t>
            </a:r>
            <a:r>
              <a:rPr lang="fr-FR" sz="1600" b="1" dirty="0" err="1">
                <a:solidFill>
                  <a:srgbClr val="2F922A"/>
                </a:solidFill>
                <a:latin typeface="+mj-lt"/>
                <a:cs typeface="Bradley Hand Bold"/>
              </a:rPr>
              <a:t>project</a:t>
            </a:r>
            <a:r>
              <a:rPr lang="fr-FR" sz="1600" b="1" dirty="0">
                <a:solidFill>
                  <a:srgbClr val="2F922A"/>
                </a:solidFill>
                <a:latin typeface="+mj-lt"/>
                <a:cs typeface="Bradley Hand Bold"/>
              </a:rPr>
              <a:t> on the links </a:t>
            </a:r>
            <a:r>
              <a:rPr lang="fr-FR" sz="1600" b="1" dirty="0" err="1">
                <a:solidFill>
                  <a:srgbClr val="2F922A"/>
                </a:solidFill>
                <a:latin typeface="+mj-lt"/>
                <a:cs typeface="Bradley Hand Bold"/>
              </a:rPr>
              <a:t>between</a:t>
            </a:r>
            <a:r>
              <a:rPr lang="fr-FR" sz="1600" b="1" dirty="0">
                <a:solidFill>
                  <a:srgbClr val="2F922A"/>
                </a:solidFill>
                <a:latin typeface="+mj-lt"/>
                <a:cs typeface="Bradley Hand Bold"/>
              </a:rPr>
              <a:t> </a:t>
            </a:r>
            <a:r>
              <a:rPr lang="fr-FR" sz="1600" b="1" dirty="0" err="1">
                <a:solidFill>
                  <a:srgbClr val="2F922A"/>
                </a:solidFill>
                <a:latin typeface="+mj-lt"/>
                <a:cs typeface="Bradley Hand Bold"/>
              </a:rPr>
              <a:t>biodiversity</a:t>
            </a:r>
            <a:r>
              <a:rPr lang="fr-FR" sz="1600" b="1" dirty="0">
                <a:solidFill>
                  <a:srgbClr val="2F922A"/>
                </a:solidFill>
                <a:latin typeface="+mj-lt"/>
                <a:cs typeface="Bradley Hand Bold"/>
              </a:rPr>
              <a:t> and </a:t>
            </a:r>
            <a:r>
              <a:rPr lang="fr-FR" sz="1600" b="1" dirty="0" err="1">
                <a:solidFill>
                  <a:srgbClr val="2F922A"/>
                </a:solidFill>
                <a:latin typeface="+mj-lt"/>
                <a:cs typeface="Bradley Hand Bold"/>
              </a:rPr>
              <a:t>health</a:t>
            </a:r>
            <a:endParaRPr lang="fr-FR" sz="1600" b="1" dirty="0">
              <a:solidFill>
                <a:srgbClr val="2F922A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02055" y="4682054"/>
            <a:ext cx="796927" cy="80527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612403" y="1120043"/>
            <a:ext cx="457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latin typeface="+mj-lt"/>
                <a:cs typeface="Bradley Hand Bold"/>
              </a:rPr>
              <a:t>BioRodDis</a:t>
            </a:r>
            <a:r>
              <a:rPr lang="fr-FR" b="1" dirty="0">
                <a:latin typeface="+mj-lt"/>
                <a:cs typeface="Bradley Hand Bold"/>
              </a:rPr>
              <a:t> </a:t>
            </a:r>
            <a:r>
              <a:rPr lang="fr-FR" b="1" dirty="0" err="1" smtClean="0">
                <a:latin typeface="+mj-lt"/>
                <a:cs typeface="Bradley Hand Bold"/>
              </a:rPr>
              <a:t>project</a:t>
            </a:r>
            <a:endParaRPr lang="fr-FR" b="1" dirty="0">
              <a:latin typeface="+mj-lt"/>
              <a:cs typeface="Bradley Hand Bold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723305" y="3558847"/>
            <a:ext cx="444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latin typeface="+mj-lt"/>
                <a:cs typeface="Bradley Hand Bold"/>
              </a:rPr>
              <a:t>De bijdrage van park- en bosgebruikers</a:t>
            </a:r>
            <a:endParaRPr lang="fr-FR" b="1" dirty="0">
              <a:latin typeface="+mj-lt"/>
              <a:cs typeface="Bradley Hand Bold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136407" y="-51592"/>
            <a:ext cx="3091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rgbClr val="2F922A"/>
                </a:solidFill>
                <a:latin typeface="+mj-lt"/>
                <a:cs typeface="Bradley Hand Bold"/>
              </a:rPr>
              <a:t>Draag bij aan</a:t>
            </a:r>
          </a:p>
          <a:p>
            <a:pPr algn="ctr"/>
            <a:r>
              <a:rPr lang="nl-BE" sz="1600" b="1" dirty="0">
                <a:solidFill>
                  <a:srgbClr val="2F922A"/>
                </a:solidFill>
                <a:latin typeface="+mj-lt"/>
                <a:cs typeface="Bradley Hand Bold"/>
              </a:rPr>
              <a:t>ons onderzoeksproject naar de verbanden tussen biodiversiteit en gezondheid</a:t>
            </a:r>
            <a:endParaRPr lang="fr-FR" sz="1600" b="1" dirty="0">
              <a:solidFill>
                <a:srgbClr val="2F922A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46877" y="1901133"/>
            <a:ext cx="38715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07950">
              <a:buFont typeface="Arial"/>
              <a:buChar char="•"/>
            </a:pPr>
            <a:r>
              <a:rPr lang="nl-BE" sz="1400" dirty="0" smtClean="0">
                <a:latin typeface="+mj-lt"/>
                <a:cs typeface="Bradley Hand Bold"/>
              </a:rPr>
              <a:t>Welke ziekten zijn gerelateerd aan knaagdieren?</a:t>
            </a:r>
          </a:p>
          <a:p>
            <a:pPr marL="171450" indent="-107950">
              <a:buFont typeface="Arial"/>
              <a:buChar char="•"/>
            </a:pPr>
            <a:endParaRPr lang="nl-BE" dirty="0" smtClean="0">
              <a:latin typeface="+mj-lt"/>
              <a:cs typeface="Bradley Hand Bold"/>
            </a:endParaRPr>
          </a:p>
          <a:p>
            <a:pPr marL="171450" indent="-107950">
              <a:buFont typeface="Arial"/>
              <a:buChar char="•"/>
            </a:pPr>
            <a:r>
              <a:rPr lang="nl-BE" sz="1400" dirty="0" smtClean="0">
                <a:latin typeface="+mj-lt"/>
                <a:cs typeface="Bradley Hand Bold"/>
              </a:rPr>
              <a:t>Wat </a:t>
            </a:r>
            <a:r>
              <a:rPr lang="nl-BE" sz="1400" dirty="0">
                <a:latin typeface="+mj-lt"/>
                <a:cs typeface="Bradley Hand Bold"/>
              </a:rPr>
              <a:t>zijn de factoren die hun overdracht op de mens bevorderen ? </a:t>
            </a:r>
            <a:endParaRPr lang="nl-BE" sz="1400" dirty="0" smtClean="0">
              <a:latin typeface="+mj-lt"/>
              <a:cs typeface="Bradley Hand Bold"/>
            </a:endParaRPr>
          </a:p>
          <a:p>
            <a:pPr marL="171450" indent="-107950">
              <a:buFont typeface="Arial"/>
              <a:buChar char="•"/>
            </a:pPr>
            <a:endParaRPr lang="nl-BE" sz="600" dirty="0">
              <a:latin typeface="+mj-lt"/>
              <a:cs typeface="Bradley Hand Bold"/>
            </a:endParaRPr>
          </a:p>
          <a:p>
            <a:pPr marL="171450" indent="-107950">
              <a:buFont typeface="Arial"/>
              <a:buChar char="•"/>
            </a:pPr>
            <a:r>
              <a:rPr lang="nl-BE" sz="1400" dirty="0">
                <a:latin typeface="+mj-lt"/>
                <a:cs typeface="Bradley Hand Bold"/>
              </a:rPr>
              <a:t>Hoe kunnen we de preventie van door knaagdieren overgedragen ziekten verbeteren ?</a:t>
            </a:r>
            <a:endParaRPr lang="fr-FR" sz="1400" dirty="0">
              <a:latin typeface="+mj-lt"/>
              <a:cs typeface="Bradley Hand Bold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26289" y="4521810"/>
            <a:ext cx="1710829" cy="160043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5725" indent="-85725">
              <a:buFont typeface="Arial"/>
              <a:buChar char="•"/>
            </a:pPr>
            <a:r>
              <a:rPr lang="nl-BE" sz="1400" dirty="0">
                <a:cs typeface="Bradley Hand Bold"/>
              </a:rPr>
              <a:t>De plaatsen, </a:t>
            </a:r>
            <a:r>
              <a:rPr lang="nl-BE" sz="1400" dirty="0" smtClean="0">
                <a:cs typeface="Bradley Hand Bold"/>
              </a:rPr>
              <a:t>bevolkingsgroepen</a:t>
            </a:r>
          </a:p>
          <a:p>
            <a:pPr marL="85725" indent="-85725"/>
            <a:r>
              <a:rPr lang="nl-BE" sz="1400" dirty="0">
                <a:cs typeface="Bradley Hand Bold"/>
              </a:rPr>
              <a:t> </a:t>
            </a:r>
            <a:r>
              <a:rPr lang="nl-BE" sz="1400" dirty="0" smtClean="0">
                <a:cs typeface="Bradley Hand Bold"/>
              </a:rPr>
              <a:t>  en </a:t>
            </a:r>
            <a:r>
              <a:rPr lang="nl-BE" sz="1400" dirty="0">
                <a:cs typeface="Bradley Hand Bold"/>
              </a:rPr>
              <a:t>activiteiten </a:t>
            </a:r>
            <a:r>
              <a:rPr lang="nl-BE" sz="1400" dirty="0" smtClean="0">
                <a:cs typeface="Bradley Hand Bold"/>
              </a:rPr>
              <a:t>  identificeren </a:t>
            </a:r>
            <a:r>
              <a:rPr lang="nl-BE" sz="1400" dirty="0">
                <a:cs typeface="Bradley Hand Bold"/>
              </a:rPr>
              <a:t>die betrokken zijn bij door knaagdieren overgedragen ziekten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707446" y="4529782"/>
            <a:ext cx="1355029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nl-BE" sz="1400" dirty="0">
                <a:cs typeface="Bradley Hand Bold"/>
              </a:rPr>
              <a:t>De kennis van knaagdieren en </a:t>
            </a:r>
            <a:r>
              <a:rPr lang="nl-BE" sz="1400" dirty="0" smtClean="0">
                <a:cs typeface="Bradley Hand Bold"/>
              </a:rPr>
              <a:t>aanverwante</a:t>
            </a:r>
          </a:p>
          <a:p>
            <a:r>
              <a:rPr lang="nl-BE" sz="1400" dirty="0">
                <a:cs typeface="Bradley Hand Bold"/>
              </a:rPr>
              <a:t> </a:t>
            </a:r>
            <a:r>
              <a:rPr lang="nl-BE" sz="1400" dirty="0" smtClean="0">
                <a:cs typeface="Bradley Hand Bold"/>
              </a:rPr>
              <a:t>  ziekten</a:t>
            </a:r>
          </a:p>
          <a:p>
            <a:r>
              <a:rPr lang="nl-BE" sz="1400" dirty="0">
                <a:cs typeface="Bradley Hand Bold"/>
              </a:rPr>
              <a:t> </a:t>
            </a:r>
            <a:r>
              <a:rPr lang="nl-BE" sz="1400" dirty="0" smtClean="0">
                <a:cs typeface="Bradley Hand Bold"/>
              </a:rPr>
              <a:t>  beoordelen</a:t>
            </a:r>
            <a:endParaRPr lang="fr-FR" sz="1400" dirty="0">
              <a:cs typeface="Bradley Hand Bold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665446" y="3850458"/>
            <a:ext cx="4434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rgbClr val="2F922A"/>
                </a:solidFill>
              </a:rPr>
              <a:t>Vul</a:t>
            </a:r>
            <a:r>
              <a:rPr lang="fr-FR" sz="1600" dirty="0">
                <a:solidFill>
                  <a:srgbClr val="2F922A"/>
                </a:solidFill>
              </a:rPr>
              <a:t> onze online </a:t>
            </a:r>
            <a:r>
              <a:rPr lang="fr-FR" sz="1600" dirty="0" err="1">
                <a:solidFill>
                  <a:srgbClr val="2F922A"/>
                </a:solidFill>
              </a:rPr>
              <a:t>vragenlijst</a:t>
            </a:r>
            <a:r>
              <a:rPr lang="fr-FR" sz="1600" dirty="0">
                <a:solidFill>
                  <a:srgbClr val="2F922A"/>
                </a:solidFill>
              </a:rPr>
              <a:t> in en </a:t>
            </a:r>
          </a:p>
          <a:p>
            <a:pPr algn="r"/>
            <a:r>
              <a:rPr lang="fr-FR" sz="1600" dirty="0" err="1">
                <a:solidFill>
                  <a:srgbClr val="2F922A"/>
                </a:solidFill>
              </a:rPr>
              <a:t>profiteer</a:t>
            </a:r>
            <a:r>
              <a:rPr lang="fr-FR" sz="1600" dirty="0">
                <a:solidFill>
                  <a:srgbClr val="2F922A"/>
                </a:solidFill>
              </a:rPr>
              <a:t> van onze </a:t>
            </a:r>
            <a:r>
              <a:rPr lang="fr-FR" sz="1600" dirty="0" err="1">
                <a:solidFill>
                  <a:srgbClr val="2F922A"/>
                </a:solidFill>
              </a:rPr>
              <a:t>resultaten</a:t>
            </a:r>
            <a:r>
              <a:rPr lang="fr-FR" sz="1600" dirty="0">
                <a:solidFill>
                  <a:srgbClr val="2F922A"/>
                </a:solidFill>
              </a:rPr>
              <a:t> over </a:t>
            </a:r>
            <a:r>
              <a:rPr lang="fr-FR" sz="1600" dirty="0" err="1">
                <a:solidFill>
                  <a:srgbClr val="2F922A"/>
                </a:solidFill>
              </a:rPr>
              <a:t>zoönosen</a:t>
            </a:r>
            <a:endParaRPr lang="fr-FR" sz="1600" dirty="0">
              <a:solidFill>
                <a:srgbClr val="2F922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628" y="1514640"/>
            <a:ext cx="225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>
                <a:cs typeface="Cambria"/>
              </a:rPr>
              <a:t>De </a:t>
            </a:r>
            <a:r>
              <a:rPr lang="fr-FR" b="1" dirty="0" err="1">
                <a:cs typeface="Cambria"/>
              </a:rPr>
              <a:t>onderzoeksvragen</a:t>
            </a:r>
            <a:endParaRPr lang="fr-FR" b="1" dirty="0">
              <a:cs typeface="Cambria"/>
            </a:endParaRPr>
          </a:p>
        </p:txBody>
      </p:sp>
      <p:pic>
        <p:nvPicPr>
          <p:cNvPr id="49" name="Picture 5" descr="Chart&#10;&#10;Description automatically generated">
            <a:extLst>
              <a:ext uri="{FF2B5EF4-FFF2-40B4-BE49-F238E27FC236}">
                <a16:creationId xmlns="" xmlns:a16="http://schemas.microsoft.com/office/drawing/2014/main" id="{648C4BC2-EA0B-415E-81DE-CFF6D7F225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5" y="6200167"/>
            <a:ext cx="1277908" cy="261664"/>
          </a:xfrm>
          <a:prstGeom prst="rect">
            <a:avLst/>
          </a:prstGeom>
        </p:spPr>
      </p:pic>
      <p:pic>
        <p:nvPicPr>
          <p:cNvPr id="62" name="Picture 5" descr="Chart&#10;&#10;Description automatically generated">
            <a:extLst>
              <a:ext uri="{FF2B5EF4-FFF2-40B4-BE49-F238E27FC236}">
                <a16:creationId xmlns="" xmlns:a16="http://schemas.microsoft.com/office/drawing/2014/main" id="{648C4BC2-EA0B-415E-81DE-CFF6D7F225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3" y="6179207"/>
            <a:ext cx="1277908" cy="261664"/>
          </a:xfrm>
          <a:prstGeom prst="rect">
            <a:avLst/>
          </a:prstGeom>
        </p:spPr>
      </p:pic>
      <p:pic>
        <p:nvPicPr>
          <p:cNvPr id="66" name="Image 65" descr="LogoFor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" y="2306290"/>
            <a:ext cx="440748" cy="440748"/>
          </a:xfrm>
          <a:prstGeom prst="rect">
            <a:avLst/>
          </a:prstGeom>
        </p:spPr>
      </p:pic>
      <p:pic>
        <p:nvPicPr>
          <p:cNvPr id="67" name="Image 66" descr="micro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8" y="1849556"/>
            <a:ext cx="461702" cy="44008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3404" r="81611">
                        <a14:foregroundMark x1="67173" y1="35294" x2="67173" y2="35294"/>
                        <a14:foregroundMark x1="38298" y1="20588" x2="38298" y2="20588"/>
                        <a14:foregroundMark x1="32523" y1="37255" x2="32523" y2="37255"/>
                      </a14:backgroundRemoval>
                    </a14:imgEffect>
                  </a14:imgLayer>
                </a14:imgProps>
              </a:ext>
            </a:extLst>
          </a:blip>
          <a:srcRect l="27761" r="25531"/>
          <a:stretch/>
        </p:blipFill>
        <p:spPr>
          <a:xfrm>
            <a:off x="258085" y="2809301"/>
            <a:ext cx="410995" cy="409212"/>
          </a:xfrm>
          <a:prstGeom prst="rect">
            <a:avLst/>
          </a:prstGeom>
        </p:spPr>
      </p:pic>
      <p:pic>
        <p:nvPicPr>
          <p:cNvPr id="69" name="Image 68" descr="QRcode-users-LT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7" y="4538629"/>
            <a:ext cx="947691" cy="122852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178860" y="4628817"/>
            <a:ext cx="796927" cy="80527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89208" y="1066806"/>
            <a:ext cx="457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latin typeface="+mj-lt"/>
                <a:cs typeface="Bradley Hand Bold"/>
              </a:rPr>
              <a:t>BioRodDis</a:t>
            </a:r>
            <a:r>
              <a:rPr lang="fr-FR" b="1" dirty="0">
                <a:latin typeface="+mj-lt"/>
                <a:cs typeface="Bradley Hand Bold"/>
              </a:rPr>
              <a:t> </a:t>
            </a:r>
            <a:r>
              <a:rPr lang="fr-FR" b="1" dirty="0" err="1" smtClean="0">
                <a:latin typeface="+mj-lt"/>
                <a:cs typeface="Bradley Hand Bold"/>
              </a:rPr>
              <a:t>project</a:t>
            </a:r>
            <a:endParaRPr lang="fr-FR" b="1" dirty="0">
              <a:latin typeface="+mj-lt"/>
              <a:cs typeface="Bradley Hand Bold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00110" y="3505610"/>
            <a:ext cx="444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latin typeface="+mj-lt"/>
                <a:cs typeface="Bradley Hand Bold"/>
              </a:rPr>
              <a:t>De bijdrage van park- en bosgebruikers</a:t>
            </a:r>
            <a:endParaRPr lang="fr-FR" b="1" dirty="0">
              <a:latin typeface="+mj-lt"/>
              <a:cs typeface="Bradley Hand Bold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23682" y="1847896"/>
            <a:ext cx="38715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07950">
              <a:buFont typeface="Arial"/>
              <a:buChar char="•"/>
            </a:pPr>
            <a:r>
              <a:rPr lang="nl-BE" sz="1400" dirty="0" smtClean="0">
                <a:latin typeface="+mj-lt"/>
                <a:cs typeface="Bradley Hand Bold"/>
              </a:rPr>
              <a:t>Welke ziekten zijn gerelateerd aan knaagdieren?</a:t>
            </a:r>
          </a:p>
          <a:p>
            <a:pPr marL="171450" indent="-107950">
              <a:buFont typeface="Arial"/>
              <a:buChar char="•"/>
            </a:pPr>
            <a:endParaRPr lang="nl-BE" dirty="0" smtClean="0">
              <a:latin typeface="+mj-lt"/>
              <a:cs typeface="Bradley Hand Bold"/>
            </a:endParaRPr>
          </a:p>
          <a:p>
            <a:pPr marL="171450" indent="-107950">
              <a:buFont typeface="Arial"/>
              <a:buChar char="•"/>
            </a:pPr>
            <a:r>
              <a:rPr lang="nl-BE" sz="1400" dirty="0" smtClean="0">
                <a:latin typeface="+mj-lt"/>
                <a:cs typeface="Bradley Hand Bold"/>
              </a:rPr>
              <a:t>Wat </a:t>
            </a:r>
            <a:r>
              <a:rPr lang="nl-BE" sz="1400" dirty="0">
                <a:latin typeface="+mj-lt"/>
                <a:cs typeface="Bradley Hand Bold"/>
              </a:rPr>
              <a:t>zijn de factoren die hun overdracht op de mens bevorderen ? </a:t>
            </a:r>
            <a:endParaRPr lang="nl-BE" sz="1400" dirty="0" smtClean="0">
              <a:latin typeface="+mj-lt"/>
              <a:cs typeface="Bradley Hand Bold"/>
            </a:endParaRPr>
          </a:p>
          <a:p>
            <a:pPr marL="171450" indent="-107950">
              <a:buFont typeface="Arial"/>
              <a:buChar char="•"/>
            </a:pPr>
            <a:endParaRPr lang="nl-BE" sz="600" dirty="0">
              <a:latin typeface="+mj-lt"/>
              <a:cs typeface="Bradley Hand Bold"/>
            </a:endParaRPr>
          </a:p>
          <a:p>
            <a:pPr marL="171450" indent="-107950">
              <a:buFont typeface="Arial"/>
              <a:buChar char="•"/>
            </a:pPr>
            <a:r>
              <a:rPr lang="nl-BE" sz="1400" dirty="0">
                <a:latin typeface="+mj-lt"/>
                <a:cs typeface="Bradley Hand Bold"/>
              </a:rPr>
              <a:t>Hoe kunnen we de preventie van door knaagdieren overgedragen ziekten verbeteren ?</a:t>
            </a:r>
            <a:endParaRPr lang="fr-FR" sz="1400" dirty="0">
              <a:latin typeface="+mj-lt"/>
              <a:cs typeface="Bradley Hand Bold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03094" y="4468573"/>
            <a:ext cx="1710829" cy="160043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5725" indent="-85725">
              <a:buFont typeface="Arial"/>
              <a:buChar char="•"/>
            </a:pPr>
            <a:r>
              <a:rPr lang="nl-BE" sz="1400" dirty="0">
                <a:cs typeface="Bradley Hand Bold"/>
              </a:rPr>
              <a:t>De plaatsen, </a:t>
            </a:r>
            <a:r>
              <a:rPr lang="nl-BE" sz="1400" dirty="0" smtClean="0">
                <a:cs typeface="Bradley Hand Bold"/>
              </a:rPr>
              <a:t>bevolkingsgroepen</a:t>
            </a:r>
          </a:p>
          <a:p>
            <a:pPr marL="85725" indent="-85725"/>
            <a:r>
              <a:rPr lang="nl-BE" sz="1400" dirty="0">
                <a:cs typeface="Bradley Hand Bold"/>
              </a:rPr>
              <a:t> </a:t>
            </a:r>
            <a:r>
              <a:rPr lang="nl-BE" sz="1400" dirty="0" smtClean="0">
                <a:cs typeface="Bradley Hand Bold"/>
              </a:rPr>
              <a:t>  en </a:t>
            </a:r>
            <a:r>
              <a:rPr lang="nl-BE" sz="1400" dirty="0">
                <a:cs typeface="Bradley Hand Bold"/>
              </a:rPr>
              <a:t>activiteiten </a:t>
            </a:r>
            <a:r>
              <a:rPr lang="nl-BE" sz="1400" dirty="0" smtClean="0">
                <a:cs typeface="Bradley Hand Bold"/>
              </a:rPr>
              <a:t>  identificeren </a:t>
            </a:r>
            <a:r>
              <a:rPr lang="nl-BE" sz="1400" dirty="0">
                <a:cs typeface="Bradley Hand Bold"/>
              </a:rPr>
              <a:t>die betrokken zijn bij door knaagdieren overgedragen ziekten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184251" y="4476545"/>
            <a:ext cx="1355029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nl-BE" sz="1400" dirty="0">
                <a:cs typeface="Bradley Hand Bold"/>
              </a:rPr>
              <a:t>De kennis van knaagdieren en </a:t>
            </a:r>
            <a:r>
              <a:rPr lang="nl-BE" sz="1400" dirty="0" smtClean="0">
                <a:cs typeface="Bradley Hand Bold"/>
              </a:rPr>
              <a:t>aanverwante</a:t>
            </a:r>
          </a:p>
          <a:p>
            <a:r>
              <a:rPr lang="nl-BE" sz="1400" dirty="0">
                <a:cs typeface="Bradley Hand Bold"/>
              </a:rPr>
              <a:t> </a:t>
            </a:r>
            <a:r>
              <a:rPr lang="nl-BE" sz="1400" dirty="0" smtClean="0">
                <a:cs typeface="Bradley Hand Bold"/>
              </a:rPr>
              <a:t>  ziekten</a:t>
            </a:r>
          </a:p>
          <a:p>
            <a:r>
              <a:rPr lang="nl-BE" sz="1400" dirty="0">
                <a:cs typeface="Bradley Hand Bold"/>
              </a:rPr>
              <a:t> </a:t>
            </a:r>
            <a:r>
              <a:rPr lang="nl-BE" sz="1400" dirty="0" smtClean="0">
                <a:cs typeface="Bradley Hand Bold"/>
              </a:rPr>
              <a:t>  beoordelen</a:t>
            </a:r>
            <a:endParaRPr lang="fr-FR" sz="1400" dirty="0">
              <a:cs typeface="Bradley Hand Bold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42251" y="3797221"/>
            <a:ext cx="4434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err="1">
                <a:solidFill>
                  <a:srgbClr val="2F922A"/>
                </a:solidFill>
              </a:rPr>
              <a:t>Vul</a:t>
            </a:r>
            <a:r>
              <a:rPr lang="fr-FR" sz="1600" dirty="0">
                <a:solidFill>
                  <a:srgbClr val="2F922A"/>
                </a:solidFill>
              </a:rPr>
              <a:t> onze online </a:t>
            </a:r>
            <a:r>
              <a:rPr lang="fr-FR" sz="1600" dirty="0" err="1">
                <a:solidFill>
                  <a:srgbClr val="2F922A"/>
                </a:solidFill>
              </a:rPr>
              <a:t>vragenlijst</a:t>
            </a:r>
            <a:r>
              <a:rPr lang="fr-FR" sz="1600" dirty="0">
                <a:solidFill>
                  <a:srgbClr val="2F922A"/>
                </a:solidFill>
              </a:rPr>
              <a:t> in en </a:t>
            </a:r>
          </a:p>
          <a:p>
            <a:pPr algn="r"/>
            <a:r>
              <a:rPr lang="fr-FR" sz="1600" dirty="0" err="1">
                <a:solidFill>
                  <a:srgbClr val="2F922A"/>
                </a:solidFill>
              </a:rPr>
              <a:t>profiteer</a:t>
            </a:r>
            <a:r>
              <a:rPr lang="fr-FR" sz="1600" dirty="0">
                <a:solidFill>
                  <a:srgbClr val="2F922A"/>
                </a:solidFill>
              </a:rPr>
              <a:t> van onze </a:t>
            </a:r>
            <a:r>
              <a:rPr lang="fr-FR" sz="1600" dirty="0" err="1">
                <a:solidFill>
                  <a:srgbClr val="2F922A"/>
                </a:solidFill>
              </a:rPr>
              <a:t>resultaten</a:t>
            </a:r>
            <a:r>
              <a:rPr lang="fr-FR" sz="1600" dirty="0">
                <a:solidFill>
                  <a:srgbClr val="2F922A"/>
                </a:solidFill>
              </a:rPr>
              <a:t> over </a:t>
            </a:r>
            <a:r>
              <a:rPr lang="fr-FR" sz="1600" dirty="0" err="1">
                <a:solidFill>
                  <a:srgbClr val="2F922A"/>
                </a:solidFill>
              </a:rPr>
              <a:t>zoönosen</a:t>
            </a:r>
            <a:endParaRPr lang="fr-FR" sz="1600" dirty="0">
              <a:solidFill>
                <a:srgbClr val="2F922A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57433" y="1461403"/>
            <a:ext cx="225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>
                <a:cs typeface="Cambria"/>
              </a:rPr>
              <a:t>De </a:t>
            </a:r>
            <a:r>
              <a:rPr lang="fr-FR" b="1" dirty="0" err="1">
                <a:cs typeface="Cambria"/>
              </a:rPr>
              <a:t>onderzoeksvragen</a:t>
            </a:r>
            <a:endParaRPr lang="fr-FR" b="1" dirty="0">
              <a:cs typeface="Cambria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32884" y="6118107"/>
            <a:ext cx="3143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8000"/>
                </a:solidFill>
              </a:rPr>
              <a:t>https</a:t>
            </a:r>
            <a:r>
              <a:rPr lang="fr-FR" sz="1200" dirty="0">
                <a:solidFill>
                  <a:srgbClr val="008000"/>
                </a:solidFill>
              </a:rPr>
              <a:t>://sondages.inrae.fr/index.php/911345?lang=nl </a:t>
            </a:r>
          </a:p>
        </p:txBody>
      </p:sp>
      <p:pic>
        <p:nvPicPr>
          <p:cNvPr id="3" name="Image 2" descr="qr-code-dutch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70" y="4591866"/>
            <a:ext cx="842224" cy="842224"/>
          </a:xfrm>
          <a:prstGeom prst="rect">
            <a:avLst/>
          </a:prstGeom>
        </p:spPr>
      </p:pic>
      <p:pic>
        <p:nvPicPr>
          <p:cNvPr id="63" name="Image 62" descr="qr-code-dutch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53" y="4657864"/>
            <a:ext cx="842224" cy="842224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6105297" y="6142297"/>
            <a:ext cx="3063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8000"/>
                </a:solidFill>
              </a:rPr>
              <a:t>https</a:t>
            </a:r>
            <a:r>
              <a:rPr lang="fr-FR" sz="1200" dirty="0">
                <a:solidFill>
                  <a:srgbClr val="008000"/>
                </a:solidFill>
              </a:rPr>
              <a:t>://sondages.inrae.fr/index.php/911345?lang=nl </a:t>
            </a:r>
          </a:p>
        </p:txBody>
      </p:sp>
    </p:spTree>
    <p:extLst>
      <p:ext uri="{BB962C8B-B14F-4D97-AF65-F5344CB8AC3E}">
        <p14:creationId xmlns:p14="http://schemas.microsoft.com/office/powerpoint/2010/main" val="285886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228</Words>
  <Application>Microsoft Macintosh PowerPoint</Application>
  <PresentationFormat>Présentation à l'écran (4:3)</PresentationFormat>
  <Paragraphs>38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Charbonel</dc:creator>
  <cp:lastModifiedBy>Nathalie Charbonel</cp:lastModifiedBy>
  <cp:revision>34</cp:revision>
  <cp:lastPrinted>2021-04-13T13:01:24Z</cp:lastPrinted>
  <dcterms:created xsi:type="dcterms:W3CDTF">2021-04-13T09:55:57Z</dcterms:created>
  <dcterms:modified xsi:type="dcterms:W3CDTF">2022-03-17T18:17:45Z</dcterms:modified>
</cp:coreProperties>
</file>