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F9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95" autoAdjust="0"/>
  </p:normalViewPr>
  <p:slideViewPr>
    <p:cSldViewPr snapToGrid="0" snapToObjects="1">
      <p:cViewPr>
        <p:scale>
          <a:sx n="150" d="100"/>
          <a:sy n="150" d="100"/>
        </p:scale>
        <p:origin x="-344" y="1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41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95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2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3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06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71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01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79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17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8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D944-5910-B545-BECC-9BD60F40D52D}" type="datetimeFigureOut">
              <a:rPr lang="fr-FR" smtClean="0"/>
              <a:t>17/03/22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5CDE-99C9-C04F-BCB5-56E0BDEA16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7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s://enquetes.inra.fr/index.php/797386?lang=fr%23https://enquetes.inra.fr/index.php/797386?lang=fr" TargetMode="External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rot="19998268">
            <a:off x="6262578" y="-302782"/>
            <a:ext cx="635000" cy="431871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pic>
        <p:nvPicPr>
          <p:cNvPr id="72" name="Image 71" descr="Logo-BioRodDis.jpg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68"/>
          <a:stretch/>
        </p:blipFill>
        <p:spPr>
          <a:xfrm rot="20146219">
            <a:off x="4453194" y="85075"/>
            <a:ext cx="1946246" cy="634363"/>
          </a:xfrm>
          <a:prstGeom prst="rect">
            <a:avLst/>
          </a:prstGeom>
        </p:spPr>
      </p:pic>
      <p:pic>
        <p:nvPicPr>
          <p:cNvPr id="70" name="Image 69" descr="ForetCamion.jpg"/>
          <p:cNvPicPr>
            <a:picLocks noChangeAspect="1"/>
          </p:cNvPicPr>
          <p:nvPr/>
        </p:nvPicPr>
        <p:blipFill rotWithShape="1"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08"/>
          <a:stretch/>
        </p:blipFill>
        <p:spPr>
          <a:xfrm>
            <a:off x="4620380" y="-43895"/>
            <a:ext cx="4615030" cy="6905625"/>
          </a:xfrm>
          <a:prstGeom prst="rect">
            <a:avLst/>
          </a:prstGeom>
        </p:spPr>
      </p:pic>
      <p:cxnSp>
        <p:nvCxnSpPr>
          <p:cNvPr id="83" name="Connecteur droit 82"/>
          <p:cNvCxnSpPr/>
          <p:nvPr/>
        </p:nvCxnSpPr>
        <p:spPr>
          <a:xfrm flipV="1">
            <a:off x="4615030" y="-328682"/>
            <a:ext cx="1584384" cy="70392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V="1">
            <a:off x="4663203" y="-148668"/>
            <a:ext cx="2577610" cy="127081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6032727" y="6488018"/>
            <a:ext cx="307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j-lt"/>
              </a:rPr>
              <a:t>https://www.inrae.fr/biodiversa-bioroddis</a:t>
            </a:r>
            <a:endParaRPr lang="fr-FR" sz="1200" dirty="0">
              <a:latin typeface="+mj-lt"/>
            </a:endParaRPr>
          </a:p>
        </p:txBody>
      </p:sp>
      <p:pic>
        <p:nvPicPr>
          <p:cNvPr id="50" name="Image 49" descr="QRcode-users-LT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56" y="4471739"/>
            <a:ext cx="947691" cy="122852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 rot="19998268">
            <a:off x="1642198" y="-255155"/>
            <a:ext cx="635000" cy="431871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pic>
        <p:nvPicPr>
          <p:cNvPr id="52" name="Image 51" descr="Logo-BioRodDis.jpg"/>
          <p:cNvPicPr>
            <a:picLocks noChangeAspect="1"/>
          </p:cNvPicPr>
          <p:nvPr/>
        </p:nvPicPr>
        <p:blipFill rotWithShape="1"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68"/>
          <a:stretch/>
        </p:blipFill>
        <p:spPr>
          <a:xfrm rot="20146219">
            <a:off x="-167186" y="132702"/>
            <a:ext cx="1946246" cy="634363"/>
          </a:xfrm>
          <a:prstGeom prst="rect">
            <a:avLst/>
          </a:prstGeom>
        </p:spPr>
      </p:pic>
      <p:pic>
        <p:nvPicPr>
          <p:cNvPr id="53" name="Image 52" descr="ForetCamion.jpg"/>
          <p:cNvPicPr>
            <a:picLocks noChangeAspect="1"/>
          </p:cNvPicPr>
          <p:nvPr/>
        </p:nvPicPr>
        <p:blipFill rotWithShape="1"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08"/>
          <a:stretch/>
        </p:blipFill>
        <p:spPr>
          <a:xfrm>
            <a:off x="-41419" y="25814"/>
            <a:ext cx="4615030" cy="6905625"/>
          </a:xfrm>
          <a:prstGeom prst="rect">
            <a:avLst/>
          </a:prstGeom>
        </p:spPr>
      </p:pic>
      <p:cxnSp>
        <p:nvCxnSpPr>
          <p:cNvPr id="54" name="Connecteur droit 53"/>
          <p:cNvCxnSpPr/>
          <p:nvPr/>
        </p:nvCxnSpPr>
        <p:spPr>
          <a:xfrm flipV="1">
            <a:off x="-5350" y="-281055"/>
            <a:ext cx="1584384" cy="70392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2823" y="-101041"/>
            <a:ext cx="2577610" cy="1270813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Image 57" descr="BiodivERsA 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5" y="6500140"/>
            <a:ext cx="1282482" cy="367645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1536705" y="6488018"/>
            <a:ext cx="307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j-lt"/>
              </a:rPr>
              <a:t>https://www.inrae.fr/biodiversa-bioroddis</a:t>
            </a:r>
            <a:endParaRPr lang="fr-FR" sz="1200" dirty="0">
              <a:latin typeface="+mj-lt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2701" y="1096245"/>
            <a:ext cx="457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latin typeface="+mj-lt"/>
                <a:cs typeface="Bradley Hand Bold"/>
              </a:rPr>
              <a:t>BioRodDis</a:t>
            </a:r>
            <a:r>
              <a:rPr lang="fr-FR" sz="1600" b="1" dirty="0">
                <a:latin typeface="+mj-lt"/>
                <a:cs typeface="Bradley Hand Bold"/>
              </a:rPr>
              <a:t> : </a:t>
            </a:r>
            <a:r>
              <a:rPr lang="fr-FR" sz="1600" b="1" dirty="0" err="1">
                <a:latin typeface="+mj-lt"/>
                <a:cs typeface="Bradley Hand Bold"/>
              </a:rPr>
              <a:t>Ein</a:t>
            </a:r>
            <a:r>
              <a:rPr lang="fr-FR" sz="1600" b="1" dirty="0">
                <a:latin typeface="+mj-lt"/>
                <a:cs typeface="Bradley Hand Bold"/>
              </a:rPr>
              <a:t> </a:t>
            </a:r>
            <a:r>
              <a:rPr lang="fr-FR" sz="1600" b="1" dirty="0" err="1">
                <a:latin typeface="+mj-lt"/>
                <a:cs typeface="Bradley Hand Bold"/>
              </a:rPr>
              <a:t>europäisches</a:t>
            </a:r>
            <a:r>
              <a:rPr lang="fr-FR" sz="1600" b="1" dirty="0">
                <a:latin typeface="+mj-lt"/>
                <a:cs typeface="Bradley Hand Bold"/>
              </a:rPr>
              <a:t> </a:t>
            </a:r>
            <a:r>
              <a:rPr lang="fr-FR" sz="1600" b="1" dirty="0" err="1">
                <a:latin typeface="+mj-lt"/>
                <a:cs typeface="Bradley Hand Bold"/>
              </a:rPr>
              <a:t>wissenschaftliches</a:t>
            </a:r>
            <a:r>
              <a:rPr lang="fr-FR" sz="1600" b="1" dirty="0">
                <a:latin typeface="+mj-lt"/>
                <a:cs typeface="Bradley Hand Bold"/>
              </a:rPr>
              <a:t> </a:t>
            </a:r>
            <a:r>
              <a:rPr lang="fr-FR" sz="1600" b="1" dirty="0" err="1">
                <a:latin typeface="+mj-lt"/>
                <a:cs typeface="Bradley Hand Bold"/>
              </a:rPr>
              <a:t>Projekt</a:t>
            </a:r>
            <a:endParaRPr lang="fr-FR" sz="1600" b="1" dirty="0">
              <a:latin typeface="+mj-lt"/>
              <a:cs typeface="Bradley Hand Bold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4947" y="3414922"/>
            <a:ext cx="444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+mj-lt"/>
                <a:cs typeface="Bradley Hand Bold"/>
              </a:rPr>
              <a:t>Der Beitrag der Park- und Waldnutzer</a:t>
            </a:r>
            <a:endParaRPr lang="fr-FR" b="1" dirty="0" smtClean="0">
              <a:latin typeface="+mj-lt"/>
              <a:cs typeface="Bradley Hand Bold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183907" y="61898"/>
            <a:ext cx="3443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2F922A"/>
                </a:solidFill>
                <a:latin typeface="+mj-lt"/>
                <a:cs typeface="Bradley Hand Bold"/>
              </a:rPr>
              <a:t>Beteiligen Sie sich an unserem Forschungsprojekt über die Zusammenhänge zwischen </a:t>
            </a:r>
            <a:r>
              <a:rPr lang="de-DE" sz="1600" b="1" dirty="0" smtClean="0">
                <a:solidFill>
                  <a:srgbClr val="2F922A"/>
                </a:solidFill>
                <a:latin typeface="+mj-lt"/>
                <a:cs typeface="Bradley Hand Bold"/>
              </a:rPr>
              <a:t>Biodiversität und </a:t>
            </a:r>
            <a:r>
              <a:rPr lang="de-DE" sz="1600" b="1" dirty="0">
                <a:solidFill>
                  <a:srgbClr val="2F922A"/>
                </a:solidFill>
                <a:latin typeface="+mj-lt"/>
                <a:cs typeface="Bradley Hand Bold"/>
              </a:rPr>
              <a:t>Gesundheit</a:t>
            </a:r>
            <a:endParaRPr lang="fr-FR" sz="1600" b="1" dirty="0" smtClean="0">
              <a:solidFill>
                <a:srgbClr val="2F922A"/>
              </a:solidFill>
              <a:latin typeface="+mj-lt"/>
            </a:endParaRPr>
          </a:p>
        </p:txBody>
      </p:sp>
      <p:pic>
        <p:nvPicPr>
          <p:cNvPr id="73" name="Image 72" descr="LogoFor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" y="2343704"/>
            <a:ext cx="440748" cy="440748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714339" y="1554396"/>
            <a:ext cx="38715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rgbClr val="2F922A"/>
                </a:solidFill>
                <a:latin typeface="+mj-lt"/>
                <a:cs typeface="Bradley Hand Bold"/>
              </a:rPr>
              <a:t>Unsere</a:t>
            </a:r>
            <a:r>
              <a:rPr lang="fr-FR" sz="1600" b="1" dirty="0" smtClean="0">
                <a:solidFill>
                  <a:srgbClr val="2F922A"/>
                </a:solidFill>
                <a:latin typeface="+mj-lt"/>
                <a:cs typeface="Bradley Hand Bold"/>
              </a:rPr>
              <a:t> </a:t>
            </a:r>
            <a:r>
              <a:rPr lang="fr-FR" sz="1600" b="1" dirty="0" err="1" smtClean="0">
                <a:solidFill>
                  <a:srgbClr val="2F922A"/>
                </a:solidFill>
                <a:latin typeface="+mj-lt"/>
                <a:cs typeface="Bradley Hand Bold"/>
              </a:rPr>
              <a:t>Forschungsfragen</a:t>
            </a:r>
            <a:endParaRPr lang="fr-FR" sz="1600" b="1" dirty="0" smtClean="0">
              <a:solidFill>
                <a:srgbClr val="2F922A"/>
              </a:solidFill>
              <a:latin typeface="+mj-lt"/>
              <a:cs typeface="Bradley Hand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latin typeface="+mj-lt"/>
                <a:cs typeface="Bradley Hand Bold"/>
              </a:rPr>
              <a:t>Welche </a:t>
            </a:r>
            <a:r>
              <a:rPr lang="de-DE" sz="1400" smtClean="0">
                <a:solidFill>
                  <a:srgbClr val="2F922A"/>
                </a:solidFill>
                <a:latin typeface="+mj-lt"/>
                <a:cs typeface="Bradley Hand Bold"/>
              </a:rPr>
              <a:t>Krankheiten</a:t>
            </a:r>
            <a:r>
              <a:rPr lang="de-DE" sz="1400" smtClean="0">
                <a:latin typeface="+mj-lt"/>
                <a:cs typeface="Bradley Hand Bold"/>
              </a:rPr>
              <a:t> </a:t>
            </a:r>
            <a:r>
              <a:rPr lang="de-DE" sz="1400" dirty="0">
                <a:latin typeface="+mj-lt"/>
                <a:cs typeface="Bradley Hand Bold"/>
              </a:rPr>
              <a:t>sind mit Nagetieren verbunden?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  <a:cs typeface="Bradley Hand Bold"/>
              </a:rPr>
              <a:t>Welche Faktoren begünstigen ihre </a:t>
            </a:r>
            <a:r>
              <a:rPr lang="de-DE" sz="1400" dirty="0">
                <a:solidFill>
                  <a:srgbClr val="2F922A"/>
                </a:solidFill>
                <a:latin typeface="+mj-lt"/>
                <a:cs typeface="Bradley Hand Bold"/>
              </a:rPr>
              <a:t>Übertragung</a:t>
            </a:r>
            <a:r>
              <a:rPr lang="de-DE" sz="1400" dirty="0">
                <a:latin typeface="+mj-lt"/>
                <a:cs typeface="Bradley Hand Bold"/>
              </a:rPr>
              <a:t> auf den Menschen?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  <a:cs typeface="Bradley Hand Bold"/>
              </a:rPr>
              <a:t>Wie können wir die </a:t>
            </a:r>
            <a:r>
              <a:rPr lang="de-DE" sz="1400" dirty="0">
                <a:solidFill>
                  <a:srgbClr val="2F922A"/>
                </a:solidFill>
                <a:latin typeface="+mj-lt"/>
                <a:cs typeface="Bradley Hand Bold"/>
              </a:rPr>
              <a:t>Prävention</a:t>
            </a:r>
            <a:r>
              <a:rPr lang="de-DE" sz="1400" dirty="0">
                <a:latin typeface="+mj-lt"/>
                <a:cs typeface="Bradley Hand Bold"/>
              </a:rPr>
              <a:t> von durch Nagetiere übertragenen Krankheiten verbessern?</a:t>
            </a:r>
            <a:endParaRPr lang="fr-FR" sz="1400" dirty="0" smtClean="0">
              <a:latin typeface="+mj-lt"/>
              <a:cs typeface="Bradley Hand Bold"/>
            </a:endParaRPr>
          </a:p>
        </p:txBody>
      </p:sp>
      <p:pic>
        <p:nvPicPr>
          <p:cNvPr id="80" name="Image 79" descr="micro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7" y="1847496"/>
            <a:ext cx="450511" cy="42941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3404" r="81611">
                        <a14:foregroundMark x1="67173" y1="35294" x2="67173" y2="35294"/>
                        <a14:foregroundMark x1="38298" y1="20588" x2="38298" y2="20588"/>
                        <a14:foregroundMark x1="32523" y1="37255" x2="32523" y2="37255"/>
                      </a14:backgroundRemoval>
                    </a14:imgEffect>
                  </a14:imgLayer>
                </a14:imgProps>
              </a:ext>
            </a:extLst>
          </a:blip>
          <a:srcRect l="27761" r="25531"/>
          <a:stretch/>
        </p:blipFill>
        <p:spPr>
          <a:xfrm>
            <a:off x="4893007" y="2971160"/>
            <a:ext cx="410995" cy="409212"/>
          </a:xfrm>
          <a:prstGeom prst="rect">
            <a:avLst/>
          </a:prstGeom>
        </p:spPr>
      </p:pic>
      <p:sp>
        <p:nvSpPr>
          <p:cNvPr id="82" name="Rectangle 81">
            <a:hlinkClick r:id="rId11"/>
          </p:cNvPr>
          <p:cNvSpPr/>
          <p:nvPr/>
        </p:nvSpPr>
        <p:spPr>
          <a:xfrm>
            <a:off x="714339" y="5759121"/>
            <a:ext cx="3821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>
                <a:solidFill>
                  <a:srgbClr val="008000"/>
                </a:solidFill>
              </a:rPr>
              <a:t>https</a:t>
            </a:r>
            <a:r>
              <a:rPr lang="fr-FR" sz="1200" dirty="0">
                <a:solidFill>
                  <a:srgbClr val="008000"/>
                </a:solidFill>
              </a:rPr>
              <a:t>://sondages.inrae.fr/index.php/354991?lang=de </a:t>
            </a:r>
          </a:p>
        </p:txBody>
      </p:sp>
      <p:pic>
        <p:nvPicPr>
          <p:cNvPr id="85" name="Image 84" descr="QRcode-users-LT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76" y="4455866"/>
            <a:ext cx="947691" cy="1228523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37613" y="4113371"/>
            <a:ext cx="1710829" cy="181588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07950" indent="-107950">
              <a:buFont typeface="Arial"/>
              <a:buChar char="•"/>
            </a:pPr>
            <a:r>
              <a:rPr lang="de-DE" sz="1400" dirty="0">
                <a:cs typeface="Bradley Hand Bold"/>
              </a:rPr>
              <a:t>Identifizierung der Orte</a:t>
            </a:r>
            <a:r>
              <a:rPr lang="de-DE" sz="1400" dirty="0" smtClean="0">
                <a:cs typeface="Bradley Hand Bold"/>
              </a:rPr>
              <a:t>, </a:t>
            </a:r>
            <a:r>
              <a:rPr lang="de-DE" sz="1400" dirty="0">
                <a:cs typeface="Bradley Hand Bold"/>
              </a:rPr>
              <a:t>Bevölkerungsgruppen und </a:t>
            </a:r>
            <a:r>
              <a:rPr lang="de-DE" sz="1400" dirty="0" smtClean="0">
                <a:cs typeface="Bradley Hand Bold"/>
              </a:rPr>
              <a:t>Aktivitäten</a:t>
            </a:r>
            <a:r>
              <a:rPr lang="de-DE" sz="1400" dirty="0">
                <a:cs typeface="Bradley Hand Bold"/>
              </a:rPr>
              <a:t>, die von durch Nagetiere übertragenen Krankheiten betroffen sind</a:t>
            </a:r>
            <a:endParaRPr lang="fr-FR" sz="1400" dirty="0">
              <a:cs typeface="Bradley Hand Bold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798100" y="4557467"/>
            <a:ext cx="1738220" cy="11695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07950" indent="-107950">
              <a:buFont typeface="Arial"/>
              <a:buChar char="•"/>
            </a:pPr>
            <a:r>
              <a:rPr lang="de-DE" sz="1400" dirty="0">
                <a:cs typeface="Bradley Hand Bold"/>
              </a:rPr>
              <a:t>Bewertung der Kenntnisse über Nagetiere und damit verbundene Krankheiten</a:t>
            </a:r>
            <a:endParaRPr lang="fr-FR" sz="1400" dirty="0">
              <a:cs typeface="Bradley Hand Bold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65744" y="3775177"/>
            <a:ext cx="443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2F922A"/>
                </a:solidFill>
              </a:rPr>
              <a:t>Füllen Sie unseren Online-Fragebogen aus, um uns zu helfen:</a:t>
            </a:r>
            <a:endParaRPr lang="fr-FR" sz="1600" dirty="0" smtClean="0">
              <a:solidFill>
                <a:srgbClr val="2F922A"/>
              </a:solidFill>
            </a:endParaRPr>
          </a:p>
        </p:txBody>
      </p:sp>
      <p:pic>
        <p:nvPicPr>
          <p:cNvPr id="41" name="Image 40" descr="QRcode-Enq-users-LT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86" y="4522540"/>
            <a:ext cx="827500" cy="82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3506" y="4557467"/>
            <a:ext cx="796927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461759" y="4544766"/>
            <a:ext cx="796927" cy="805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4612403" y="1120043"/>
            <a:ext cx="457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cs typeface="Bradley Hand Bold"/>
              </a:rPr>
              <a:t>BioRodDis</a:t>
            </a:r>
            <a:r>
              <a:rPr lang="fr-FR" sz="1600" b="1" dirty="0">
                <a:cs typeface="Bradley Hand Bold"/>
              </a:rPr>
              <a:t> : </a:t>
            </a:r>
            <a:r>
              <a:rPr lang="fr-FR" sz="1600" b="1" dirty="0" err="1">
                <a:cs typeface="Bradley Hand Bold"/>
              </a:rPr>
              <a:t>Ein</a:t>
            </a:r>
            <a:r>
              <a:rPr lang="fr-FR" sz="1600" b="1" dirty="0">
                <a:cs typeface="Bradley Hand Bold"/>
              </a:rPr>
              <a:t> </a:t>
            </a:r>
            <a:r>
              <a:rPr lang="fr-FR" sz="1600" b="1" dirty="0" err="1">
                <a:cs typeface="Bradley Hand Bold"/>
              </a:rPr>
              <a:t>europäisches</a:t>
            </a:r>
            <a:r>
              <a:rPr lang="fr-FR" sz="1600" b="1" dirty="0">
                <a:cs typeface="Bradley Hand Bold"/>
              </a:rPr>
              <a:t> </a:t>
            </a:r>
            <a:r>
              <a:rPr lang="fr-FR" sz="1600" b="1" dirty="0" err="1">
                <a:cs typeface="Bradley Hand Bold"/>
              </a:rPr>
              <a:t>wissenschaftliches</a:t>
            </a:r>
            <a:r>
              <a:rPr lang="fr-FR" sz="1600" b="1" dirty="0">
                <a:cs typeface="Bradley Hand Bold"/>
              </a:rPr>
              <a:t> </a:t>
            </a:r>
            <a:r>
              <a:rPr lang="fr-FR" sz="1600" b="1" dirty="0" err="1">
                <a:cs typeface="Bradley Hand Bold"/>
              </a:rPr>
              <a:t>Projekt</a:t>
            </a:r>
            <a:endParaRPr lang="fr-FR" sz="1600" b="1" dirty="0">
              <a:cs typeface="Bradley Hand Bold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654649" y="3438720"/>
            <a:ext cx="444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cs typeface="Bradley Hand Bold"/>
              </a:rPr>
              <a:t>Der Beitrag der Park- und Waldnutzer</a:t>
            </a:r>
            <a:endParaRPr lang="fr-FR" b="1" dirty="0">
              <a:cs typeface="Bradley Hand Bold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136407" y="85696"/>
            <a:ext cx="3091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2F922A"/>
                </a:solidFill>
                <a:cs typeface="Bradley Hand Bold"/>
              </a:rPr>
              <a:t>Beteiligen Sie sich an unserem Forschungsprojekt über die Zusammenhänge zwischen Biodiversität und Gesundheit</a:t>
            </a:r>
            <a:endParaRPr lang="fr-FR" sz="1600" b="1" dirty="0">
              <a:solidFill>
                <a:srgbClr val="2F922A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64547" y="4113371"/>
            <a:ext cx="1710829" cy="181588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07950" indent="-107950">
              <a:buFont typeface="Arial"/>
              <a:buChar char="•"/>
            </a:pPr>
            <a:r>
              <a:rPr lang="de-DE" sz="1400" dirty="0">
                <a:cs typeface="Bradley Hand Bold"/>
              </a:rPr>
              <a:t>Identifizierung der Orte, Bevölkerungsgruppen und Aktivitäten, die von durch Nagetiere übertragenen Krankheiten betroffen sind</a:t>
            </a:r>
            <a:endParaRPr lang="fr-FR" sz="1400" dirty="0">
              <a:cs typeface="Bradley Hand Bol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47002" y="4581265"/>
            <a:ext cx="1738220" cy="11695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07950" indent="-107950">
              <a:buFont typeface="Arial"/>
              <a:buChar char="•"/>
            </a:pPr>
            <a:r>
              <a:rPr lang="de-DE" sz="1400" dirty="0">
                <a:cs typeface="Bradley Hand Bold"/>
              </a:rPr>
              <a:t>Bewertung der Kenntnisse über Nagetiere und damit verbundene Krankheiten</a:t>
            </a:r>
            <a:endParaRPr lang="fr-FR" sz="1400" dirty="0">
              <a:cs typeface="Bradley Hand Bold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665446" y="3798975"/>
            <a:ext cx="443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2F922A"/>
                </a:solidFill>
              </a:rPr>
              <a:t>Füllen Sie unseren Online-Fragebogen aus, um uns zu helfen:</a:t>
            </a:r>
            <a:endParaRPr lang="fr-FR" sz="1600" dirty="0" smtClean="0">
              <a:solidFill>
                <a:srgbClr val="2F922A"/>
              </a:solidFill>
            </a:endParaRPr>
          </a:p>
        </p:txBody>
      </p:sp>
      <p:pic>
        <p:nvPicPr>
          <p:cNvPr id="66" name="Image 65" descr="LogoFor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28" y="2496767"/>
            <a:ext cx="440748" cy="440748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341869" y="1612189"/>
            <a:ext cx="38715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rgbClr val="2F922A"/>
                </a:solidFill>
                <a:latin typeface="+mj-lt"/>
                <a:cs typeface="Bradley Hand Bold"/>
              </a:rPr>
              <a:t>Unsere</a:t>
            </a:r>
            <a:r>
              <a:rPr lang="fr-FR" sz="1600" b="1" dirty="0" smtClean="0">
                <a:solidFill>
                  <a:srgbClr val="2F922A"/>
                </a:solidFill>
                <a:latin typeface="+mj-lt"/>
                <a:cs typeface="Bradley Hand Bold"/>
              </a:rPr>
              <a:t> </a:t>
            </a:r>
            <a:r>
              <a:rPr lang="fr-FR" sz="1600" b="1" dirty="0" err="1" smtClean="0">
                <a:solidFill>
                  <a:srgbClr val="2F922A"/>
                </a:solidFill>
                <a:latin typeface="+mj-lt"/>
                <a:cs typeface="Bradley Hand Bold"/>
              </a:rPr>
              <a:t>Forschungsfragen</a:t>
            </a:r>
            <a:endParaRPr lang="fr-FR" sz="1600" b="1" dirty="0" smtClean="0">
              <a:solidFill>
                <a:srgbClr val="2F922A"/>
              </a:solidFill>
              <a:latin typeface="+mj-lt"/>
              <a:cs typeface="Bradley Hand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  <a:cs typeface="Bradley Hand Bold"/>
              </a:rPr>
              <a:t>Welche </a:t>
            </a:r>
            <a:r>
              <a:rPr lang="de-DE" sz="1400" dirty="0" err="1" smtClean="0">
                <a:solidFill>
                  <a:srgbClr val="2F922A"/>
                </a:solidFill>
                <a:latin typeface="+mj-lt"/>
                <a:cs typeface="Bradley Hand Bold"/>
              </a:rPr>
              <a:t>Kra</a:t>
            </a:r>
            <a:r>
              <a:rPr lang="de-DE" sz="1400" dirty="0" smtClean="0">
                <a:solidFill>
                  <a:srgbClr val="2F922A"/>
                </a:solidFill>
                <a:latin typeface="+mj-lt"/>
                <a:cs typeface="Bradley Hand Bold"/>
              </a:rPr>
              <a:t>	</a:t>
            </a:r>
            <a:r>
              <a:rPr lang="de-DE" sz="1400" dirty="0" err="1" smtClean="0">
                <a:solidFill>
                  <a:srgbClr val="2F922A"/>
                </a:solidFill>
                <a:latin typeface="+mj-lt"/>
                <a:cs typeface="Bradley Hand Bold"/>
              </a:rPr>
              <a:t>nkheiten</a:t>
            </a:r>
            <a:r>
              <a:rPr lang="de-DE" sz="1400" dirty="0" smtClean="0">
                <a:latin typeface="+mj-lt"/>
                <a:cs typeface="Bradley Hand Bold"/>
              </a:rPr>
              <a:t> </a:t>
            </a:r>
            <a:r>
              <a:rPr lang="de-DE" sz="1400" dirty="0">
                <a:latin typeface="+mj-lt"/>
                <a:cs typeface="Bradley Hand Bold"/>
              </a:rPr>
              <a:t>sind mit Nagetieren verbunden?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  <a:cs typeface="Bradley Hand Bold"/>
              </a:rPr>
              <a:t>Welche Faktoren begünstigen ihre </a:t>
            </a:r>
            <a:r>
              <a:rPr lang="de-DE" sz="1400" dirty="0">
                <a:solidFill>
                  <a:srgbClr val="2F922A"/>
                </a:solidFill>
                <a:latin typeface="+mj-lt"/>
                <a:cs typeface="Bradley Hand Bold"/>
              </a:rPr>
              <a:t>Übertragung</a:t>
            </a:r>
            <a:r>
              <a:rPr lang="de-DE" sz="1400" dirty="0">
                <a:latin typeface="+mj-lt"/>
                <a:cs typeface="Bradley Hand Bold"/>
              </a:rPr>
              <a:t> auf den Menschen?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  <a:cs typeface="Bradley Hand Bold"/>
              </a:rPr>
              <a:t>Wie können wir die </a:t>
            </a:r>
            <a:r>
              <a:rPr lang="de-DE" sz="1400" dirty="0">
                <a:solidFill>
                  <a:srgbClr val="2F922A"/>
                </a:solidFill>
                <a:latin typeface="+mj-lt"/>
                <a:cs typeface="Bradley Hand Bold"/>
              </a:rPr>
              <a:t>Prävention</a:t>
            </a:r>
            <a:r>
              <a:rPr lang="de-DE" sz="1400" dirty="0">
                <a:latin typeface="+mj-lt"/>
                <a:cs typeface="Bradley Hand Bold"/>
              </a:rPr>
              <a:t> von durch Nagetiere übertragenen Krankheiten verbessern?</a:t>
            </a:r>
            <a:endParaRPr lang="fr-FR" sz="1400" dirty="0" smtClean="0">
              <a:latin typeface="+mj-lt"/>
              <a:cs typeface="Bradley Hand Bold"/>
            </a:endParaRPr>
          </a:p>
        </p:txBody>
      </p:sp>
      <p:pic>
        <p:nvPicPr>
          <p:cNvPr id="68" name="Image 67" descr="micro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0" y="1990321"/>
            <a:ext cx="450511" cy="42941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3404" r="81611">
                        <a14:foregroundMark x1="67173" y1="35294" x2="67173" y2="35294"/>
                        <a14:foregroundMark x1="38298" y1="20588" x2="38298" y2="20588"/>
                        <a14:foregroundMark x1="32523" y1="37255" x2="32523" y2="37255"/>
                      </a14:backgroundRemoval>
                    </a14:imgEffect>
                  </a14:imgLayer>
                </a14:imgProps>
              </a:ext>
            </a:extLst>
          </a:blip>
          <a:srcRect l="27761" r="25531"/>
          <a:stretch/>
        </p:blipFill>
        <p:spPr>
          <a:xfrm>
            <a:off x="145501" y="2836276"/>
            <a:ext cx="410995" cy="409212"/>
          </a:xfrm>
          <a:prstGeom prst="rect">
            <a:avLst/>
          </a:prstGeom>
        </p:spPr>
      </p:pic>
      <p:pic>
        <p:nvPicPr>
          <p:cNvPr id="2" name="Image 1" descr="qr-code-german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06" y="4515415"/>
            <a:ext cx="834624" cy="834624"/>
          </a:xfrm>
          <a:prstGeom prst="rect">
            <a:avLst/>
          </a:prstGeom>
        </p:spPr>
      </p:pic>
      <p:pic>
        <p:nvPicPr>
          <p:cNvPr id="48" name="Image 47" descr="qr-code-german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96" y="4520776"/>
            <a:ext cx="834624" cy="834624"/>
          </a:xfrm>
          <a:prstGeom prst="rect">
            <a:avLst/>
          </a:prstGeom>
        </p:spPr>
      </p:pic>
      <p:sp>
        <p:nvSpPr>
          <p:cNvPr id="75" name="Rectangle 74">
            <a:hlinkClick r:id="rId11"/>
          </p:cNvPr>
          <p:cNvSpPr/>
          <p:nvPr/>
        </p:nvSpPr>
        <p:spPr>
          <a:xfrm>
            <a:off x="5347341" y="5800842"/>
            <a:ext cx="3821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>
                <a:solidFill>
                  <a:srgbClr val="008000"/>
                </a:solidFill>
              </a:rPr>
              <a:t>https</a:t>
            </a:r>
            <a:r>
              <a:rPr lang="fr-FR" sz="1200" dirty="0">
                <a:solidFill>
                  <a:srgbClr val="008000"/>
                </a:solidFill>
              </a:rPr>
              <a:t>://sondages.inrae.fr/index.php/354991?lang=de </a:t>
            </a:r>
          </a:p>
        </p:txBody>
      </p:sp>
      <p:pic>
        <p:nvPicPr>
          <p:cNvPr id="3" name="Image 2" descr="dfg_logo_englisch_blau_en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8" y="6200775"/>
            <a:ext cx="1285025" cy="324765"/>
          </a:xfrm>
          <a:prstGeom prst="rect">
            <a:avLst/>
          </a:prstGeom>
        </p:spPr>
      </p:pic>
      <p:pic>
        <p:nvPicPr>
          <p:cNvPr id="76" name="Image 75" descr="BiodivERsA 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49" y="6484591"/>
            <a:ext cx="1282482" cy="367645"/>
          </a:xfrm>
          <a:prstGeom prst="rect">
            <a:avLst/>
          </a:prstGeom>
        </p:spPr>
      </p:pic>
      <p:pic>
        <p:nvPicPr>
          <p:cNvPr id="77" name="Image 76" descr="dfg_logo_englisch_blau_en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06" y="6185226"/>
            <a:ext cx="1285025" cy="3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206</Words>
  <Application>Microsoft Macintosh PowerPoint</Application>
  <PresentationFormat>Présentation à l'écran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INRA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Charbonel</dc:creator>
  <cp:lastModifiedBy>Nathalie Charbonel</cp:lastModifiedBy>
  <cp:revision>37</cp:revision>
  <cp:lastPrinted>2021-04-13T13:01:24Z</cp:lastPrinted>
  <dcterms:created xsi:type="dcterms:W3CDTF">2021-04-13T09:55:57Z</dcterms:created>
  <dcterms:modified xsi:type="dcterms:W3CDTF">2022-03-17T18:22:56Z</dcterms:modified>
</cp:coreProperties>
</file>